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90e7c1ade_0_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90e7c1ad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"/>
          <p:cNvSpPr/>
          <p:nvPr>
            <p:ph idx="2" type="pic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3"/>
          <p:cNvSpPr/>
          <p:nvPr>
            <p:ph idx="3" type="pic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3"/>
          <p:cNvSpPr txBox="1"/>
          <p:nvPr>
            <p:ph idx="1" type="subTitle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" name="Google Shape;8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4"/>
          <p:cNvSpPr txBox="1"/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4"/>
          <p:cNvSpPr txBox="1"/>
          <p:nvPr>
            <p:ph idx="1" type="subTitle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/>
          <p:nvPr>
            <p:ph idx="2" type="body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" name="Google Shape;112;p4"/>
          <p:cNvSpPr txBox="1"/>
          <p:nvPr>
            <p:ph idx="3" type="body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" name="Google Shape;113;p4"/>
          <p:cNvSpPr txBox="1"/>
          <p:nvPr>
            <p:ph idx="4" type="body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4" name="Google Shape;114;p4"/>
          <p:cNvSpPr txBox="1"/>
          <p:nvPr>
            <p:ph idx="5" type="body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"/>
          <p:cNvSpPr txBox="1"/>
          <p:nvPr>
            <p:ph idx="6" type="subTitle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"/>
          <p:cNvSpPr/>
          <p:nvPr>
            <p:ph idx="7" type="pic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/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" name="Google Shape;122;p5"/>
          <p:cNvSpPr txBox="1"/>
          <p:nvPr>
            <p:ph idx="1" type="subTitle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/>
          <p:nvPr>
            <p:ph idx="2" type="pic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7" name="Google Shape;14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48" name="Google Shape;14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49" name="Google Shape;14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/>
        </p:nvSpPr>
        <p:spPr>
          <a:xfrm>
            <a:off x="188700" y="1533300"/>
            <a:ext cx="1630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56" name="Google Shape;156;p8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7" name="Google Shape;157;p8"/>
          <p:cNvSpPr txBox="1"/>
          <p:nvPr>
            <p:ph type="title"/>
          </p:nvPr>
        </p:nvSpPr>
        <p:spPr>
          <a:xfrm>
            <a:off x="188700" y="466600"/>
            <a:ext cx="7408500" cy="7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of NYC TLC</a:t>
            </a:r>
            <a:r>
              <a:rPr lang="en"/>
              <a:t> Data</a:t>
            </a:r>
            <a:endParaRPr/>
          </a:p>
        </p:txBody>
      </p:sp>
      <p:sp>
        <p:nvSpPr>
          <p:cNvPr id="158" name="Google Shape;158;p8"/>
          <p:cNvSpPr txBox="1"/>
          <p:nvPr>
            <p:ph idx="1" type="subTitle"/>
          </p:nvPr>
        </p:nvSpPr>
        <p:spPr>
          <a:xfrm>
            <a:off x="2030475" y="914875"/>
            <a:ext cx="3732900" cy="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Executive summary report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Commission Prepared by </a:t>
            </a:r>
            <a:r>
              <a:rPr b="1" lang="en"/>
              <a:t>Automatidata</a:t>
            </a:r>
            <a:endParaRPr b="1"/>
          </a:p>
        </p:txBody>
      </p:sp>
      <p:sp>
        <p:nvSpPr>
          <p:cNvPr id="159" name="Google Shape;159;p8"/>
          <p:cNvSpPr txBox="1"/>
          <p:nvPr/>
        </p:nvSpPr>
        <p:spPr>
          <a:xfrm>
            <a:off x="188700" y="7790775"/>
            <a:ext cx="3017700" cy="20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Keys to success</a:t>
            </a:r>
            <a:endParaRPr b="1"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Ensuring with New York City TLC that the sample provided is an accurate reflection of their data as a whole.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Plan for handling other outliers, such as low trip distance paired with high costs.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8"/>
          <p:cNvSpPr txBox="1"/>
          <p:nvPr/>
        </p:nvSpPr>
        <p:spPr>
          <a:xfrm>
            <a:off x="163725" y="4024075"/>
            <a:ext cx="3017700" cy="26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The Problem: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After running initial exploratory data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(EDA) on a sample of the data provided by New York City TLC, it is clear that some of the data will prove an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obstacle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for accurate ride fare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prediction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. Namely, trips that have a total cost entered, but a total distance of “0.” At this point, our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indicates these to be anomalies or outliers that need to be factored into the algorithm or removed completely.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8"/>
          <p:cNvSpPr txBox="1"/>
          <p:nvPr/>
        </p:nvSpPr>
        <p:spPr>
          <a:xfrm>
            <a:off x="188700" y="6847575"/>
            <a:ext cx="30177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Proposed</a:t>
            </a: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solution: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After analysis, we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recommend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removing outliers with a total distanced recorded of 0.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8"/>
          <p:cNvSpPr txBox="1"/>
          <p:nvPr/>
        </p:nvSpPr>
        <p:spPr>
          <a:xfrm>
            <a:off x="287625" y="1859125"/>
            <a:ext cx="73095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NYC TLC has partnered with Automatidata to develop a regression model aimed at predicting taxi cab ride fares. In this phase of the project, the data must be analyzed, explored, cleaned, and organized before proceeding with modeling.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8"/>
          <p:cNvSpPr txBox="1"/>
          <p:nvPr/>
        </p:nvSpPr>
        <p:spPr>
          <a:xfrm>
            <a:off x="3295650" y="7531200"/>
            <a:ext cx="4301400" cy="24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any unusual data points that could pose a problem for future analysis in predicting trip fares.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○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For example, locations that have longer durations.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the variables that have the largest impact on trip fares.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Filter down to consider the most relevant variables for running regression, statistical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, and parameter tuning.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8"/>
          <p:cNvSpPr txBox="1"/>
          <p:nvPr/>
        </p:nvSpPr>
        <p:spPr>
          <a:xfrm>
            <a:off x="3385250" y="6710125"/>
            <a:ext cx="4204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Alt Text: Graph displaying New York City TLC data plotting variables for total distance and total amount.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8"/>
          <p:cNvSpPr txBox="1"/>
          <p:nvPr/>
        </p:nvSpPr>
        <p:spPr>
          <a:xfrm rot="-5400000">
            <a:off x="3011438" y="5092537"/>
            <a:ext cx="914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Google Sans"/>
                <a:ea typeface="Google Sans"/>
                <a:cs typeface="Google Sans"/>
                <a:sym typeface="Google Sans"/>
              </a:rPr>
              <a:t>Trip Distance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8"/>
          <p:cNvSpPr txBox="1"/>
          <p:nvPr/>
        </p:nvSpPr>
        <p:spPr>
          <a:xfrm>
            <a:off x="5059438" y="6539775"/>
            <a:ext cx="992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Google Sans"/>
                <a:ea typeface="Google Sans"/>
                <a:cs typeface="Google Sans"/>
                <a:sym typeface="Google Sans"/>
              </a:rPr>
              <a:t>Total A</a:t>
            </a:r>
            <a:r>
              <a:rPr b="1" lang="en" sz="800">
                <a:latin typeface="Google Sans"/>
                <a:ea typeface="Google Sans"/>
                <a:cs typeface="Google Sans"/>
                <a:sym typeface="Google Sans"/>
              </a:rPr>
              <a:t>mo</a:t>
            </a:r>
            <a:r>
              <a:rPr b="1" lang="en" sz="800">
                <a:latin typeface="Google Sans"/>
                <a:ea typeface="Google Sans"/>
                <a:cs typeface="Google Sans"/>
                <a:sym typeface="Google Sans"/>
              </a:rPr>
              <a:t>unt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8"/>
          <p:cNvSpPr txBox="1"/>
          <p:nvPr/>
        </p:nvSpPr>
        <p:spPr>
          <a:xfrm>
            <a:off x="3537650" y="3357325"/>
            <a:ext cx="4204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As a result of the conducted exploratory data analysis, the Automatidata data team considered trip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distance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 and total amount as key variables to depict a taxi cab ride. The provided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scatter plot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 shows the relationship between the two variables. This scatter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plot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was created in Tableau to enhance the provided visualization.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8" name="Google Shape;168;p8"/>
          <p:cNvPicPr preferRelativeResize="0"/>
          <p:nvPr/>
        </p:nvPicPr>
        <p:blipFill rotWithShape="1">
          <a:blip r:embed="rId3">
            <a:alphaModFix/>
          </a:blip>
          <a:srcRect b="2399" l="3735" r="0" t="8058"/>
          <a:stretch/>
        </p:blipFill>
        <p:spPr>
          <a:xfrm>
            <a:off x="3622550" y="4068650"/>
            <a:ext cx="3866199" cy="243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